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76" r:id="rId15"/>
    <p:sldId id="266" r:id="rId16"/>
    <p:sldId id="270" r:id="rId17"/>
    <p:sldId id="271" r:id="rId18"/>
    <p:sldId id="272" r:id="rId19"/>
    <p:sldId id="277" r:id="rId20"/>
    <p:sldId id="279" r:id="rId21"/>
    <p:sldId id="280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23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8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540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09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90357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64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69511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483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524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17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E3CD93-1CDF-4CBC-B930-A90962BCEC5F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E151F7-BEDA-4D59-BF34-C4EEF1442100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2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platforma.com.ua/article/1621-organzovumo-zasdannya-pedagogchno-radi-10-krok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89421D-B404-480D-B921-97DA4DEEE9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236" y="1626928"/>
            <a:ext cx="5367528" cy="3292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18AA6-3A46-4D8C-93A4-DE17A037D21B}"/>
              </a:ext>
            </a:extLst>
          </p:cNvPr>
          <p:cNvSpPr txBox="1"/>
          <p:nvPr/>
        </p:nvSpPr>
        <p:spPr>
          <a:xfrm>
            <a:off x="1769090" y="2801239"/>
            <a:ext cx="9007134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1282700">
              <a:schemeClr val="tx2">
                <a:lumMod val="10000"/>
                <a:lumOff val="90000"/>
                <a:alpha val="41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006600"/>
                </a:solidFill>
                <a:latin typeface="Arial Black" panose="020B0A04020102020204" pitchFamily="34" charset="0"/>
              </a:rPr>
              <a:t>Етапи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solidFill>
                  <a:srgbClr val="006600"/>
                </a:solidFill>
                <a:latin typeface="Arial Black" panose="020B0A04020102020204" pitchFamily="34" charset="0"/>
              </a:rPr>
              <a:t>підготовки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до </a:t>
            </a:r>
            <a:r>
              <a:rPr lang="uk-UA" sz="3200" dirty="0">
                <a:solidFill>
                  <a:srgbClr val="006600"/>
                </a:solidFill>
                <a:latin typeface="Arial Black" panose="020B0A04020102020204" pitchFamily="34" charset="0"/>
              </a:rPr>
              <a:t>проведення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solidFill>
                  <a:srgbClr val="006600"/>
                </a:solidFill>
                <a:latin typeface="Arial Black" panose="020B0A04020102020204" pitchFamily="34" charset="0"/>
              </a:rPr>
              <a:t>педагогічної</a:t>
            </a:r>
            <a:r>
              <a:rPr lang="ru-RU" sz="3200" dirty="0">
                <a:solidFill>
                  <a:srgbClr val="006600"/>
                </a:solidFill>
                <a:latin typeface="Arial Black" panose="020B0A04020102020204" pitchFamily="34" charset="0"/>
              </a:rPr>
              <a:t> ради в ЗДО</a:t>
            </a:r>
            <a:endParaRPr lang="uk-UA" sz="32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5C4157-C8D7-445A-A612-14691E8F3A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75" y="137110"/>
            <a:ext cx="4218637" cy="10301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5EB949-EE0A-46C4-B936-15A41C56E1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7750">
            <a:off x="417471" y="3724384"/>
            <a:ext cx="2414225" cy="31336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0D0EFA-1DE0-459C-9D23-A36F432506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567" y="6254389"/>
            <a:ext cx="6657409" cy="4328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C37C31-6B54-4B98-9210-AEE2464B9F51}"/>
              </a:ext>
            </a:extLst>
          </p:cNvPr>
          <p:cNvSpPr txBox="1"/>
          <p:nvPr/>
        </p:nvSpPr>
        <p:spPr>
          <a:xfrm>
            <a:off x="8510221" y="235189"/>
            <a:ext cx="33467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>
                <a:solidFill>
                  <a:srgbClr val="006600"/>
                </a:solidFill>
                <a:latin typeface="Arial Black" panose="020B0A04020102020204" pitchFamily="34" charset="0"/>
              </a:rPr>
              <a:t>29 </a:t>
            </a:r>
            <a:r>
              <a:rPr lang="uk-UA" dirty="0">
                <a:solidFill>
                  <a:srgbClr val="006600"/>
                </a:solidFill>
                <a:latin typeface="Arial Black" panose="020B0A04020102020204" pitchFamily="34" charset="0"/>
              </a:rPr>
              <a:t>жовтня 2024 року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424054-2CB4-44CF-A855-D7FEB7199276}"/>
              </a:ext>
            </a:extLst>
          </p:cNvPr>
          <p:cNvSpPr txBox="1"/>
          <p:nvPr/>
        </p:nvSpPr>
        <p:spPr>
          <a:xfrm>
            <a:off x="6096000" y="602542"/>
            <a:ext cx="578872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6600"/>
                </a:solidFill>
                <a:latin typeface="Arial Black" panose="020B0A04020102020204" pitchFamily="34" charset="0"/>
              </a:rPr>
              <a:t>Заняття міської Школи молодого майстра «Сузір’я»</a:t>
            </a:r>
          </a:p>
          <a:p>
            <a:pPr algn="ctr"/>
            <a:r>
              <a:rPr lang="uk-UA" dirty="0">
                <a:solidFill>
                  <a:srgbClr val="006600"/>
                </a:solidFill>
                <a:latin typeface="Arial Black" panose="020B0A04020102020204" pitchFamily="34" charset="0"/>
              </a:rPr>
              <a:t> (</a:t>
            </a:r>
            <a:r>
              <a:rPr lang="uk-UA" i="1" dirty="0">
                <a:solidFill>
                  <a:srgbClr val="006600"/>
                </a:solidFill>
                <a:latin typeface="Arial Black" panose="020B0A04020102020204" pitchFamily="34" charset="0"/>
              </a:rPr>
              <a:t>молоді вихователі-методисти ЗДО</a:t>
            </a:r>
            <a:r>
              <a:rPr lang="uk-UA" dirty="0">
                <a:solidFill>
                  <a:srgbClr val="006600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370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080" y="155448"/>
            <a:ext cx="9515856" cy="73318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4400" dirty="0">
                <a:solidFill>
                  <a:srgbClr val="006600"/>
                </a:solidFill>
                <a:latin typeface="Arial Black" panose="020B0A04020102020204" pitchFamily="34" charset="0"/>
              </a:rPr>
              <a:t>робота з педагогами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76" y="2205050"/>
            <a:ext cx="9144000" cy="37568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За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необхідності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проведіть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серію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допоміжних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заходів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семінар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або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практикум з теми,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що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буде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розглянута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засіданні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педагогічної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ради;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тематичні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тижні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методичні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дні</a:t>
            </a:r>
            <a:endParaRPr lang="ru-RU" sz="2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uk-UA" sz="28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2272F-42BC-4D7A-A268-598ACEAB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63" y="0"/>
            <a:ext cx="3938017" cy="2423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483315-FCD8-4CB2-8647-ED96EE7554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7484" y="1316736"/>
            <a:ext cx="1653540" cy="28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76" y="162932"/>
            <a:ext cx="9515856" cy="733180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4400" b="1" dirty="0">
                <a:solidFill>
                  <a:srgbClr val="006600"/>
                </a:solidFill>
                <a:latin typeface="Arial Black" panose="020B0A04020102020204" pitchFamily="34" charset="0"/>
              </a:rPr>
              <a:t>доп</a:t>
            </a:r>
            <a:r>
              <a:rPr lang="uk-UA" sz="4400" dirty="0">
                <a:solidFill>
                  <a:srgbClr val="006600"/>
                </a:solidFill>
                <a:latin typeface="Arial Black" panose="020B0A04020102020204" pitchFamily="34" charset="0"/>
              </a:rPr>
              <a:t>омога педагогам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528" y="1599370"/>
            <a:ext cx="8604504" cy="47291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sz="2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59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Надаємо допомогу педагогам, які готують виступи;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59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Окремо проведіть консультації з педагогами, які готуватимуть виступи з досвіду роботи або колективний перегляд власного досвіду;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5900" i="1" dirty="0">
                <a:solidFill>
                  <a:srgbClr val="7030A0"/>
                </a:solidFill>
                <a:latin typeface="Arial Black" panose="020B0A04020102020204" pitchFamily="34" charset="0"/>
              </a:rPr>
              <a:t> За потреби допоможіть їм визначитися зі структурою виступу чи відкритого заходу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sz="28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E15B1F-4F56-4057-8B10-7FBC7E0DEA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216" y="529522"/>
            <a:ext cx="3493712" cy="271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869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10" y="164592"/>
            <a:ext cx="1017832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Вивчаємо роботу колективу</a:t>
            </a:r>
            <a:br>
              <a:rPr lang="uk-UA" dirty="0"/>
            </a:b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23" y="3108957"/>
            <a:ext cx="10395205" cy="358445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З’ясувати, чи досягнуто очікуваних результатів, а якщо ні, то з яких причин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Сплануйте та проведіть поглиблене вивчення роботи вихователів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4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На підставі отриманих даних проаналізуйте стан роботи за цим тематичним напрямом закладу дошкільної освіти та підготуйте відповідну інформаційну довідку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884E4-C5A3-4510-9D06-71EECAD26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58" y="910658"/>
            <a:ext cx="3383837" cy="2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6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6600"/>
                </a:solidFill>
              </a:rPr>
              <a:t>довідка</a:t>
            </a:r>
            <a:r>
              <a:rPr lang="ru-RU" dirty="0">
                <a:solidFill>
                  <a:srgbClr val="006600"/>
                </a:solidFill>
              </a:rPr>
              <a:t> з </a:t>
            </a:r>
            <a:r>
              <a:rPr lang="ru-RU" dirty="0" err="1">
                <a:solidFill>
                  <a:srgbClr val="006600"/>
                </a:solidFill>
              </a:rPr>
              <a:t>рекомендаціями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щодо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усунення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недоліків</a:t>
            </a: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5" y="1874517"/>
            <a:ext cx="10928761" cy="48373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Довідка містить: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аналіз роботи педагогічного колективу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 об’єктивні висновки про стан роботи вихователів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 зазначені успіхи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i="1" dirty="0">
                <a:solidFill>
                  <a:srgbClr val="7030A0"/>
                </a:solidFill>
                <a:latin typeface="Arial Black" panose="020B0A04020102020204" pitchFamily="34" charset="0"/>
              </a:rPr>
              <a:t> вказані недоліки з пропозиціями щодо їх усунення.</a:t>
            </a:r>
          </a:p>
          <a:p>
            <a:pPr marL="0" indent="0" algn="r">
              <a:buNone/>
            </a:pPr>
            <a:r>
              <a:rPr lang="uk-UA" sz="2400" dirty="0">
                <a:latin typeface="Arial Black" panose="020B0A04020102020204" pitchFamily="34" charset="0"/>
              </a:rPr>
              <a:t>                       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Пропозиції мають бути чіткими, із зазначенням термінів їх виконання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DF9B38-5E83-4C81-BC6A-C48402436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24" y="4443984"/>
            <a:ext cx="2999352" cy="20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4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94060"/>
            <a:ext cx="10178322" cy="14921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6600"/>
                </a:solidFill>
              </a:rPr>
              <a:t>довідка</a:t>
            </a:r>
            <a:r>
              <a:rPr lang="ru-RU" dirty="0">
                <a:solidFill>
                  <a:srgbClr val="006600"/>
                </a:solidFill>
              </a:rPr>
              <a:t> з </a:t>
            </a:r>
            <a:r>
              <a:rPr lang="ru-RU" dirty="0" err="1">
                <a:solidFill>
                  <a:srgbClr val="006600"/>
                </a:solidFill>
              </a:rPr>
              <a:t>рекомендаціями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щодо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усунення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недоліків</a:t>
            </a:r>
            <a:endParaRPr lang="uk-UA" dirty="0">
              <a:solidFill>
                <a:srgbClr val="0066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37" y="1883661"/>
            <a:ext cx="9060180" cy="411480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Після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глибокого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аналізу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педагогічного</a:t>
            </a:r>
            <a:r>
              <a:rPr lang="ru-RU" sz="3200" i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колективу</a:t>
            </a:r>
            <a:endParaRPr lang="ru-RU" sz="3200" i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r>
              <a:rPr lang="ru-RU" sz="5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важливо</a:t>
            </a:r>
            <a:r>
              <a:rPr lang="ru-RU" sz="54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endParaRPr lang="ru-RU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зробити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правильні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висновки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та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дати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об’єктивну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оцінку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цій</a:t>
            </a:r>
            <a:r>
              <a:rPr lang="ru-RU" sz="32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роботі</a:t>
            </a:r>
            <a:endParaRPr lang="uk-UA" sz="3200" dirty="0">
              <a:solidFill>
                <a:srgbClr val="00339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A14DA4-94E4-4F63-BCD8-2AD8D50EDE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73" y="3163824"/>
            <a:ext cx="809331" cy="15225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A0B38B-C302-4E14-B75E-31914A34F1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723" y="2210124"/>
            <a:ext cx="3459304" cy="2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006600"/>
                </a:solidFill>
              </a:rPr>
              <a:t>колективний перегляд</a:t>
            </a:r>
            <a:br>
              <a:rPr lang="uk-UA" dirty="0"/>
            </a:br>
            <a:endParaRPr lang="uk-UA" dirty="0">
              <a:solidFill>
                <a:srgbClr val="006600"/>
              </a:solidFill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C4197BD-8312-489C-88BC-F4451A168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226" y="1225857"/>
            <a:ext cx="2205194" cy="1896130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EE22DFF-DD44-4F9D-ACD2-6DD6CD68779F}"/>
              </a:ext>
            </a:extLst>
          </p:cNvPr>
          <p:cNvSpPr/>
          <p:nvPr/>
        </p:nvSpPr>
        <p:spPr>
          <a:xfrm>
            <a:off x="1175258" y="1126646"/>
            <a:ext cx="7760208" cy="2713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Спільно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з педагогами,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які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поглиблено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працюють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над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питанням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, яке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обрано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темою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педагогічної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ради 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організуйте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колективний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перегляд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системи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їхньої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роботи</a:t>
            </a:r>
            <a:r>
              <a:rPr lang="ru-RU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726407E-D1E2-4865-933D-AD7936C3C850}"/>
              </a:ext>
            </a:extLst>
          </p:cNvPr>
          <p:cNvSpPr/>
          <p:nvPr/>
        </p:nvSpPr>
        <p:spPr>
          <a:xfrm>
            <a:off x="5992368" y="3121987"/>
            <a:ext cx="3864864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До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 в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перегляді</a:t>
            </a:r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 й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обговоренні</a:t>
            </a:r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залучити</a:t>
            </a:r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усіх</a:t>
            </a:r>
            <a:r>
              <a:rPr lang="ru-RU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педагогів</a:t>
            </a:r>
            <a:endParaRPr lang="uk-UA" sz="32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2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038" y="244846"/>
            <a:ext cx="10178322" cy="149213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Готуємо проект рішень педагогічної ради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778509"/>
            <a:ext cx="11430000" cy="223570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Основним етапом підготовки до засідання є розробка проекту рішення педради: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- врахувати рекомендації, зазначені в довідці;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- рішення педагогічної ради повинні мати чітку програму дій та конкретний термін виконання; </a:t>
            </a:r>
          </a:p>
          <a:p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BA4144C-4F41-435F-B63A-6817F35B6A9F}"/>
              </a:ext>
            </a:extLst>
          </p:cNvPr>
          <p:cNvSpPr/>
          <p:nvPr/>
        </p:nvSpPr>
        <p:spPr>
          <a:xfrm>
            <a:off x="1147575" y="4113224"/>
            <a:ext cx="4270247" cy="267765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Кількість рішень, ухвалених на засіданні педагогічної ради, залежить від кількості питань, зазначених у порядку денному засідання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84873BA-FCF7-4114-8B58-FA856AE407F0}"/>
              </a:ext>
            </a:extLst>
          </p:cNvPr>
          <p:cNvSpPr/>
          <p:nvPr/>
        </p:nvSpPr>
        <p:spPr>
          <a:xfrm>
            <a:off x="8087869" y="4080222"/>
            <a:ext cx="3648456" cy="27436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Важливо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також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проаналізувати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виконання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рішень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ухвалених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на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попередньому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засіданні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педагогічної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ради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3AF105-5340-4D7D-9255-E9911EE9C5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8624" y="4398263"/>
            <a:ext cx="1021176" cy="1918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011F70-878C-4E98-8981-BA75563DB0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1" y="3857924"/>
            <a:ext cx="931638" cy="9316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A2286F-3330-4525-9326-69493F0215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62" y="5210980"/>
            <a:ext cx="931638" cy="11055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B95DE3-0861-4F7D-80AF-CE325073C4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93" y="124531"/>
            <a:ext cx="2871687" cy="17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5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94" y="245225"/>
            <a:ext cx="10178322" cy="149213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місце проведення засідання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37356"/>
            <a:ext cx="6190488" cy="48754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9600" i="1" dirty="0">
                <a:solidFill>
                  <a:srgbClr val="003399"/>
                </a:solidFill>
                <a:latin typeface="Arial Black" panose="020B0A04020102020204" pitchFamily="34" charset="0"/>
              </a:rPr>
              <a:t>Заздалегідь підготувати приміщення для засідання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9600" i="1" dirty="0">
                <a:solidFill>
                  <a:srgbClr val="003399"/>
                </a:solidFill>
                <a:latin typeface="Arial Black" panose="020B0A04020102020204" pitchFamily="34" charset="0"/>
              </a:rPr>
              <a:t>Забезпечити зручне розташування  столів та стільців,  відповідно до форми проведення засідання</a:t>
            </a:r>
          </a:p>
          <a:p>
            <a:pPr marL="0" indent="0">
              <a:buNone/>
            </a:pPr>
            <a:r>
              <a:rPr lang="uk-UA" sz="9600" dirty="0">
                <a:latin typeface="Arial Black" panose="020B0A04020102020204" pitchFamily="34" charset="0"/>
              </a:rPr>
              <a:t> </a:t>
            </a:r>
            <a:endParaRPr lang="uk-UA" sz="9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400" dirty="0">
                <a:latin typeface="Arial Black" panose="020B0A04020102020204" pitchFamily="34" charset="0"/>
              </a:rPr>
              <a:t>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B4A14A-4CEB-475C-AAFE-79D442C67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68" y="4336941"/>
            <a:ext cx="2818684" cy="2110541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1700F8F-B111-4118-BFCA-BA3E41F19669}"/>
              </a:ext>
            </a:extLst>
          </p:cNvPr>
          <p:cNvSpPr/>
          <p:nvPr/>
        </p:nvSpPr>
        <p:spPr>
          <a:xfrm>
            <a:off x="6542624" y="1120676"/>
            <a:ext cx="4963576" cy="23083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Продумайте розміщення потрібного обладнання: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962CD21-776C-4950-942B-D8B157BA0F25}"/>
              </a:ext>
            </a:extLst>
          </p:cNvPr>
          <p:cNvSpPr/>
          <p:nvPr/>
        </p:nvSpPr>
        <p:spPr>
          <a:xfrm rot="10800000" flipV="1">
            <a:off x="9418679" y="3429000"/>
            <a:ext cx="2389273" cy="181588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дошки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техніки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стендів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плакатів</a:t>
            </a:r>
          </a:p>
        </p:txBody>
      </p:sp>
    </p:spTree>
    <p:extLst>
      <p:ext uri="{BB962C8B-B14F-4D97-AF65-F5344CB8AC3E}">
        <p14:creationId xmlns:p14="http://schemas.microsoft.com/office/powerpoint/2010/main" val="232311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5" y="1874517"/>
            <a:ext cx="10928761" cy="48373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Голові педагогічної ради врахувати важливі моменти проведення задля забезпечення результативності: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latin typeface="Arial Black" panose="020B0A04020102020204" pitchFamily="34" charset="0"/>
              </a:rPr>
              <a:t> </a:t>
            </a:r>
            <a:r>
              <a:rPr lang="uk-UA" sz="2400" i="1" dirty="0">
                <a:solidFill>
                  <a:srgbClr val="003399"/>
                </a:solidFill>
                <a:latin typeface="Arial Black" panose="020B0A04020102020204" pitchFamily="34" charset="0"/>
              </a:rPr>
              <a:t>майстерність  ведення;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i="1" dirty="0">
                <a:solidFill>
                  <a:srgbClr val="003399"/>
                </a:solidFill>
                <a:latin typeface="Arial Black" panose="020B0A04020102020204" pitchFamily="34" charset="0"/>
              </a:rPr>
              <a:t> вчасний початок;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i="1" dirty="0">
                <a:solidFill>
                  <a:srgbClr val="003399"/>
                </a:solidFill>
                <a:latin typeface="Arial Black" panose="020B0A04020102020204" pitchFamily="34" charset="0"/>
              </a:rPr>
              <a:t> чітке визначення регламенту і ознайомлення присутніх з порядком денним;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i="1" dirty="0">
                <a:solidFill>
                  <a:srgbClr val="003399"/>
                </a:solidFill>
                <a:latin typeface="Arial Black" panose="020B0A04020102020204" pitchFamily="34" charset="0"/>
              </a:rPr>
              <a:t> аналіз виконання рішень, ухвалених на попередньому   засіданні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9E3577-1C1B-40CA-A27B-AAB65459D4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23" y="67771"/>
            <a:ext cx="7852329" cy="15180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EF27FC-C29E-4E4E-8242-C9B3D29E78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979" y="2788844"/>
            <a:ext cx="2871465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5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A7CB6BB-7FE1-4741-A767-B9AC46D4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2183416"/>
            <a:ext cx="8787384" cy="44642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мотивує активність членів педагогічної ради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спрямовує доповідачів за допомогою мозкового штурму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враховує пропозиції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підсумовує виступи, конкретизує пропозиції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дотримується регламенту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стимулює новаторські ідеї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rgbClr val="003399"/>
                </a:solidFill>
                <a:latin typeface="Arial Black" panose="020B0A04020102020204" pitchFamily="34" charset="0"/>
              </a:rPr>
              <a:t> обґрунтовує схвалення прийнятих рішень</a:t>
            </a:r>
          </a:p>
          <a:p>
            <a:endParaRPr lang="uk-UA" sz="24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C2538CA-32AC-4929-955C-C2BA807BEA6F}"/>
              </a:ext>
            </a:extLst>
          </p:cNvPr>
          <p:cNvSpPr/>
          <p:nvPr/>
        </p:nvSpPr>
        <p:spPr>
          <a:xfrm>
            <a:off x="552686" y="378243"/>
            <a:ext cx="955143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Головою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засіданні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може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бути:</a:t>
            </a:r>
          </a:p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•	директор закладу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дошкільної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освіти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•	</a:t>
            </a:r>
            <a:r>
              <a:rPr lang="ru-RU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вихователь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-методист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E40AE-E02E-42A1-918E-91E487960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02" y="453360"/>
            <a:ext cx="3465576" cy="1969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2731B-D86B-475C-AA1A-1BB5A52C8C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155" y="3648456"/>
            <a:ext cx="3615053" cy="23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Підготовчий етап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475" y="1874517"/>
            <a:ext cx="10928761" cy="483736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6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Підготовчий етап розпочинається із розподілу завдань і функцій членів робочої групи, яка створена наказом керівника ЗДО </a:t>
            </a:r>
          </a:p>
          <a:p>
            <a:pPr marL="0" indent="0" algn="ctr">
              <a:buNone/>
            </a:pPr>
            <a:r>
              <a:rPr lang="uk-UA" sz="2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«Про підготовку і проведення педагогічної ради»                                     </a:t>
            </a:r>
            <a:r>
              <a:rPr lang="uk-UA" sz="2200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 її складу входять вихователь-методист та найдосвідченіші педагоги, які поглиблено працюють над питанням, що розглядатиметься на засіданні.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Підготовку до засідання робоча група розпочинає з розв’язання таких завдань: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dirty="0">
                <a:latin typeface="Arial Black" panose="020B0A04020102020204" pitchFamily="34" charset="0"/>
              </a:rPr>
              <a:t>	</a:t>
            </a:r>
            <a:r>
              <a:rPr lang="uk-UA" sz="2200" i="1" dirty="0">
                <a:solidFill>
                  <a:srgbClr val="006600"/>
                </a:solidFill>
                <a:latin typeface="Arial Black" panose="020B0A04020102020204" pitchFamily="34" charset="0"/>
              </a:rPr>
              <a:t>скласти план підготовки до засідання педагогічної ради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i="1" dirty="0">
                <a:solidFill>
                  <a:srgbClr val="006600"/>
                </a:solidFill>
                <a:latin typeface="Arial Black" panose="020B0A04020102020204" pitchFamily="34" charset="0"/>
              </a:rPr>
              <a:t>	визначити форми проведення засідання педради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200" i="1" dirty="0">
                <a:solidFill>
                  <a:srgbClr val="006600"/>
                </a:solidFill>
                <a:latin typeface="Arial Black" panose="020B0A04020102020204" pitchFamily="34" charset="0"/>
              </a:rPr>
              <a:t>	розподілити завдання й обов’язки між педагогами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3E045-370B-4664-BA96-05076C63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29" y="168014"/>
            <a:ext cx="3579732" cy="1920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660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62" y="144641"/>
            <a:ext cx="10178322" cy="8337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Готуємо наступне засідання: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DA33702-1018-4CDE-8312-34DF1F47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225297"/>
            <a:ext cx="7882128" cy="54880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Arial Black" panose="020B0A04020102020204" pitchFamily="34" charset="0"/>
              </a:rPr>
              <a:t>Наприкінці попереднього засідання визначаємо  тему та окреслюємо проблемні питання наступного; </a:t>
            </a:r>
          </a:p>
          <a:p>
            <a:r>
              <a:rPr lang="uk-UA" sz="2400" dirty="0">
                <a:latin typeface="Arial Black" panose="020B0A04020102020204" pitchFamily="34" charset="0"/>
              </a:rPr>
              <a:t>Ретельна підготовка всіх членів педагогічного колективу до засідання педагогічної ради є запорукою її ефективної та результативної роботи.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7EE8C-F385-49B5-B7E3-581419755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12" y="978408"/>
            <a:ext cx="3746169" cy="27800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3DDACD-61D4-4776-8914-EEB8802F8B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562" y="2920048"/>
            <a:ext cx="1085024" cy="1085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1D961D-A24C-46DC-9E67-72AA241A6B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12" y="3931920"/>
            <a:ext cx="3663874" cy="25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62" y="144641"/>
            <a:ext cx="10178322" cy="8337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Готуємо наступне засідання: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7DA33702-1018-4CDE-8312-34DF1F47C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1225297"/>
            <a:ext cx="7882128" cy="54880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>
                <a:latin typeface="Arial Black" panose="020B0A04020102020204" pitchFamily="34" charset="0"/>
              </a:rPr>
              <a:t>Пам’ятайте: засідання педагогічної ради — це насамперед зібрання однодумців. Тож участь у ньому має приносити задоволення та надихати на подальшу професійну діяльність.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CECA4A-574E-4F0A-8B6A-36AE1C2FF0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0" y="3300984"/>
            <a:ext cx="4169664" cy="28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8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F59E7-FA52-48B3-AF3B-8F4791AAE42D}"/>
              </a:ext>
            </a:extLst>
          </p:cNvPr>
          <p:cNvSpPr/>
          <p:nvPr/>
        </p:nvSpPr>
        <p:spPr>
          <a:xfrm>
            <a:off x="1392936" y="2115604"/>
            <a:ext cx="6096000" cy="200054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spAutoFit/>
          </a:bodyPr>
          <a:lstStyle/>
          <a:p>
            <a:r>
              <a:rPr lang="uk-UA" altLang="uk-UA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Використані джерела:</a:t>
            </a:r>
          </a:p>
          <a:p>
            <a:r>
              <a:rPr lang="uk-UA" altLang="uk-UA" sz="2000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Педрада — портал освітян України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https://oplatforma.com.ua › ...</a:t>
            </a:r>
            <a:endParaRPr lang="uk-UA" altLang="uk-UA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08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9CCBD7-ED75-400B-8E3D-50B44C0C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43" y="351091"/>
            <a:ext cx="10253333" cy="61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230679"/>
            <a:ext cx="1017832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uk-UA" dirty="0">
                <a:solidFill>
                  <a:srgbClr val="006600"/>
                </a:solidFill>
              </a:rPr>
              <a:t>Підготовчий етап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5" y="2235711"/>
            <a:ext cx="10753344" cy="4391610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800" dirty="0">
                <a:solidFill>
                  <a:srgbClr val="C00000"/>
                </a:solidFill>
                <a:latin typeface="Arial Black" panose="020B0A04020102020204" pitchFamily="34" charset="0"/>
              </a:rPr>
              <a:t>План підготовки </a:t>
            </a:r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складається  </a:t>
            </a:r>
          </a:p>
          <a:p>
            <a:pPr marL="0" indent="0">
              <a:buNone/>
            </a:pPr>
            <a:r>
              <a:rPr lang="uk-UA" sz="3200" i="1" dirty="0">
                <a:solidFill>
                  <a:srgbClr val="7030A0"/>
                </a:solidFill>
                <a:latin typeface="Arial Black" panose="020B0A04020102020204" pitchFamily="34" charset="0"/>
              </a:rPr>
              <a:t>в довільній формі, але слід чітко та зрозуміло формулювати завдання, терміни їх виконання, імена і прізвища відповідальних осіб.</a:t>
            </a:r>
          </a:p>
          <a:p>
            <a:pPr marL="0" indent="0">
              <a:buNone/>
            </a:pP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Така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конкретика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дасть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змогу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контролювати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роботу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педагогів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за потреби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вчасно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її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корегувати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та 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сприяєтиме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ґрунтовній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підготовці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і конструктивному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проведенню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засідання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8883F7-68B2-47E7-9019-58A38F5C7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680" y="155350"/>
            <a:ext cx="3084576" cy="21814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1F573C-3936-407D-A603-F0031B521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0818" y="442936"/>
            <a:ext cx="274343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340" y="241237"/>
            <a:ext cx="11228834" cy="172840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uk-UA" dirty="0">
                <a:solidFill>
                  <a:srgbClr val="006600"/>
                </a:solidFill>
              </a:rPr>
              <a:t>Форми проведення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26" y="1918119"/>
            <a:ext cx="11442348" cy="483736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Доречно  визначити  форму проведення засідання педагогічної ради, що дасть змогу сповна виконувати свої функції  залежно від мети засідання </a:t>
            </a:r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3600" dirty="0">
                <a:solidFill>
                  <a:srgbClr val="0070C0"/>
                </a:solidFill>
                <a:latin typeface="Arial Black" panose="020B0A04020102020204" pitchFamily="34" charset="0"/>
              </a:rPr>
              <a:t>традиційна чи інтерактивна</a:t>
            </a:r>
          </a:p>
          <a:p>
            <a:pPr marL="0" indent="0">
              <a:buNone/>
            </a:pP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Традиційна форма може містити:</a:t>
            </a:r>
          </a:p>
          <a:p>
            <a:endParaRPr lang="uk-UA" dirty="0"/>
          </a:p>
        </p:txBody>
      </p:sp>
      <p:sp>
        <p:nvSpPr>
          <p:cNvPr id="4" name="Стрілка: вигнута вліво 3">
            <a:extLst>
              <a:ext uri="{FF2B5EF4-FFF2-40B4-BE49-F238E27FC236}">
                <a16:creationId xmlns:a16="http://schemas.microsoft.com/office/drawing/2014/main" id="{D68774D1-57A4-4E52-AAFE-4028D97D8CB4}"/>
              </a:ext>
            </a:extLst>
          </p:cNvPr>
          <p:cNvSpPr/>
          <p:nvPr/>
        </p:nvSpPr>
        <p:spPr>
          <a:xfrm>
            <a:off x="9345168" y="3236976"/>
            <a:ext cx="45719" cy="457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ілка: вигнута вгору 4">
            <a:extLst>
              <a:ext uri="{FF2B5EF4-FFF2-40B4-BE49-F238E27FC236}">
                <a16:creationId xmlns:a16="http://schemas.microsoft.com/office/drawing/2014/main" id="{ABE6AB0F-CED9-460F-B593-251339DF8C6B}"/>
              </a:ext>
            </a:extLst>
          </p:cNvPr>
          <p:cNvSpPr/>
          <p:nvPr/>
        </p:nvSpPr>
        <p:spPr>
          <a:xfrm rot="5400000">
            <a:off x="9878352" y="2886672"/>
            <a:ext cx="1475661" cy="1627632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070C0"/>
              </a:solidFill>
            </a:endParaRPr>
          </a:p>
        </p:txBody>
      </p:sp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FB5F574E-95DB-4790-AE5F-A8DEBF13EA3B}"/>
              </a:ext>
            </a:extLst>
          </p:cNvPr>
          <p:cNvSpPr/>
          <p:nvPr/>
        </p:nvSpPr>
        <p:spPr>
          <a:xfrm>
            <a:off x="8174736" y="4837176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: вліво-вправо-вгору 6">
            <a:extLst>
              <a:ext uri="{FF2B5EF4-FFF2-40B4-BE49-F238E27FC236}">
                <a16:creationId xmlns:a16="http://schemas.microsoft.com/office/drawing/2014/main" id="{6C639173-5C03-45E1-B702-DF180001A28E}"/>
              </a:ext>
            </a:extLst>
          </p:cNvPr>
          <p:cNvSpPr/>
          <p:nvPr/>
        </p:nvSpPr>
        <p:spPr>
          <a:xfrm rot="5400000">
            <a:off x="1175003" y="4128707"/>
            <a:ext cx="1216152" cy="3346702"/>
          </a:xfrm>
          <a:prstGeom prst="leftRightUpArrow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A5DF6-A60B-4436-A60E-B0B856B04B75}"/>
              </a:ext>
            </a:extLst>
          </p:cNvPr>
          <p:cNvSpPr txBox="1"/>
          <p:nvPr/>
        </p:nvSpPr>
        <p:spPr>
          <a:xfrm>
            <a:off x="3456430" y="5268731"/>
            <a:ext cx="7580376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Доповіді, співдоповіді, </a:t>
            </a:r>
          </a:p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ухвалення рішень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67B9A5-485A-444D-8BF1-F99C20435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678" y="64209"/>
            <a:ext cx="3098688" cy="1838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83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245225"/>
            <a:ext cx="1109167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нетрадиційні форми проведення педради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08" y="1171906"/>
            <a:ext cx="3464053" cy="5440869"/>
          </a:xfr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ділова</a:t>
            </a:r>
            <a:r>
              <a:rPr lang="ru-RU" sz="36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гра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дискусія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круглий</a:t>
            </a:r>
            <a:r>
              <a:rPr lang="ru-RU" sz="3600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стіл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3399"/>
                </a:solidFill>
                <a:latin typeface="Arial Black" panose="020B0A04020102020204" pitchFamily="34" charset="0"/>
              </a:rPr>
              <a:t>конкурс</a:t>
            </a:r>
          </a:p>
          <a:p>
            <a:pPr marL="0" indent="0">
              <a:buNone/>
            </a:pP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аукціон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3600" dirty="0">
                <a:solidFill>
                  <a:srgbClr val="003399"/>
                </a:solidFill>
                <a:latin typeface="Arial Black" panose="020B0A04020102020204" pitchFamily="34" charset="0"/>
              </a:rPr>
              <a:t>Фестиваль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3399"/>
                </a:solidFill>
                <a:latin typeface="Arial Black" panose="020B0A04020102020204" pitchFamily="34" charset="0"/>
              </a:rPr>
              <a:t>КВК </a:t>
            </a:r>
            <a:r>
              <a:rPr lang="ru-RU" sz="3600" dirty="0" err="1">
                <a:solidFill>
                  <a:srgbClr val="003399"/>
                </a:solidFill>
                <a:latin typeface="Arial Black" panose="020B0A04020102020204" pitchFamily="34" charset="0"/>
              </a:rPr>
              <a:t>тощо</a:t>
            </a:r>
            <a:endParaRPr lang="ru-RU" sz="3600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E308F-ED25-46A3-9A07-DD1AFE4C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76" y="991291"/>
            <a:ext cx="3645408" cy="2569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46E603C-A10E-4125-AB04-1CA2809FB265}"/>
              </a:ext>
            </a:extLst>
          </p:cNvPr>
          <p:cNvSpPr/>
          <p:nvPr/>
        </p:nvSpPr>
        <p:spPr>
          <a:xfrm>
            <a:off x="5276089" y="3059498"/>
            <a:ext cx="6254495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Вони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покликані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розв’язувати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серйозні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питання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у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цікавій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формі</a:t>
            </a:r>
            <a:r>
              <a:rPr lang="ru-RU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lang="uk-UA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Виноска: зчетверена стрілка 5">
            <a:extLst>
              <a:ext uri="{FF2B5EF4-FFF2-40B4-BE49-F238E27FC236}">
                <a16:creationId xmlns:a16="http://schemas.microsoft.com/office/drawing/2014/main" id="{4B0C7BC1-4398-45BB-86C8-515D485C26A9}"/>
              </a:ext>
            </a:extLst>
          </p:cNvPr>
          <p:cNvSpPr/>
          <p:nvPr/>
        </p:nvSpPr>
        <p:spPr>
          <a:xfrm>
            <a:off x="2633472" y="3059498"/>
            <a:ext cx="2642617" cy="1216152"/>
          </a:xfrm>
          <a:prstGeom prst="quadArrowCallou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49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245225"/>
            <a:ext cx="1109167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rgbClr val="006600"/>
                </a:solidFill>
              </a:rPr>
              <a:t>нетрадиційні форми проведення педради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6" y="1642655"/>
            <a:ext cx="6760466" cy="5026390"/>
          </a:xfrm>
          <a:solidFill>
            <a:schemeClr val="bg1">
              <a:lumMod val="8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3399"/>
                </a:solidFill>
                <a:latin typeface="Arial Black" panose="020B0A04020102020204" pitchFamily="34" charset="0"/>
              </a:rPr>
              <a:t>Штаб новаторських ідей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3399"/>
                </a:solidFill>
                <a:latin typeface="Arial Black" panose="020B0A04020102020204" pitchFamily="34" charset="0"/>
              </a:rPr>
              <a:t>Педагогічний консиліум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6600"/>
                </a:solidFill>
                <a:latin typeface="Arial Black" panose="020B0A04020102020204" pitchFamily="34" charset="0"/>
              </a:rPr>
              <a:t>Диспут - дискусія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3399"/>
                </a:solidFill>
                <a:latin typeface="Arial Black" panose="020B0A04020102020204" pitchFamily="34" charset="0"/>
              </a:rPr>
              <a:t>Творча студія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3399"/>
                </a:solidFill>
                <a:latin typeface="Arial Black" panose="020B0A04020102020204" pitchFamily="34" charset="0"/>
              </a:rPr>
              <a:t>Мозковий центр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rgbClr val="003399"/>
                </a:solidFill>
                <a:latin typeface="Arial Black" panose="020B0A04020102020204" pitchFamily="34" charset="0"/>
              </a:rPr>
              <a:t>Педагогічний подіум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FE308F-ED25-46A3-9A07-DD1AFE4CF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312" y="859536"/>
            <a:ext cx="4325112" cy="2569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46E603C-A10E-4125-AB04-1CA2809FB265}"/>
              </a:ext>
            </a:extLst>
          </p:cNvPr>
          <p:cNvSpPr/>
          <p:nvPr/>
        </p:nvSpPr>
        <p:spPr>
          <a:xfrm>
            <a:off x="5849114" y="3134787"/>
            <a:ext cx="61722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rgbClr val="006600"/>
                </a:solidFill>
                <a:latin typeface="Arial Black" panose="020B0A04020102020204" pitchFamily="34" charset="0"/>
              </a:rPr>
              <a:t>Ролі учасників диспуту-дискусії: </a:t>
            </a:r>
          </a:p>
          <a:p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конформісти;</a:t>
            </a:r>
          </a:p>
          <a:p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критики, </a:t>
            </a:r>
          </a:p>
          <a:p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союзники</a:t>
            </a:r>
          </a:p>
          <a:p>
            <a:endParaRPr lang="uk-UA" sz="32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" y="109350"/>
            <a:ext cx="1017832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uk-UA" dirty="0">
                <a:solidFill>
                  <a:srgbClr val="006600"/>
                </a:solidFill>
              </a:rPr>
              <a:t>Основний етап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" y="1339689"/>
            <a:ext cx="10928761" cy="5372196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До підготовки та  проведення засідання залучають усіх педагогів закладу дошкільної освіти</a:t>
            </a:r>
          </a:p>
          <a:p>
            <a:pPr marL="0" indent="0">
              <a:buNone/>
            </a:pPr>
            <a:endParaRPr lang="uk-UA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Розподіліть між ними обов’язки:</a:t>
            </a:r>
          </a:p>
          <a:p>
            <a:endParaRPr lang="uk-UA" sz="2800" i="1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виступити з доповіддю </a:t>
            </a:r>
            <a:r>
              <a:rPr lang="uk-UA" sz="28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меседж, методичний інструментарій, методичний лекторій, педагогічний аспект)</a:t>
            </a:r>
            <a:endParaRPr lang="uk-UA" sz="2400" i="1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організувати перегляд досвіду роботи</a:t>
            </a:r>
          </a:p>
          <a:p>
            <a:pPr marL="0" indent="0">
              <a:buNone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</a:t>
            </a:r>
            <a:r>
              <a:rPr lang="uk-UA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(педагогічний подіум -презентація)</a:t>
            </a:r>
            <a:endParaRPr lang="uk-UA" sz="2800" i="1" dirty="0">
              <a:solidFill>
                <a:srgbClr val="003399"/>
              </a:solidFill>
              <a:latin typeface="Arial Black" panose="020B0A04020102020204" pitchFamily="34" charset="0"/>
            </a:endParaRPr>
          </a:p>
          <a:p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підготувати звіт з досвіду роботи </a:t>
            </a:r>
            <a:r>
              <a:rPr lang="uk-UA" sz="26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(творча майстерня)</a:t>
            </a:r>
          </a:p>
          <a:p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формулювати запитання для обговорення тощо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EECDD-76E0-4CC9-B59F-DA1843ED2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957" y="2208338"/>
            <a:ext cx="3035807" cy="194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45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74" y="118680"/>
            <a:ext cx="1017832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solidFill>
                  <a:srgbClr val="006600"/>
                </a:solidFill>
                <a:latin typeface="Arial Black" panose="020B0A04020102020204" pitchFamily="34" charset="0"/>
              </a:rPr>
              <a:t> Опрацювання фахових видань та методичної літератури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67" y="1828797"/>
            <a:ext cx="10928761" cy="4837368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Добираємо інформаційно-довідкові матеріали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вивчаємо літературу із запропонованої теми та </a:t>
            </a:r>
            <a:r>
              <a:rPr lang="uk-UA" sz="2800" i="1" dirty="0" err="1">
                <a:solidFill>
                  <a:srgbClr val="003399"/>
                </a:solidFill>
                <a:latin typeface="Arial Black" panose="020B0A04020102020204" pitchFamily="34" charset="0"/>
              </a:rPr>
              <a:t>доберємо</a:t>
            </a: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 відповідну літературу, рекомендовану вихователям для ознайомлення.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Підготуйте виставку новинок методичної літератури на певну тему та зробіть її огляд для вихователів.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Заздалегідь — за два-три тижні до засідання педагогічної ради — вивісіть оголошення, у якому вкажіть: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дату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порядок денний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3399"/>
                </a:solidFill>
                <a:latin typeface="Arial Black" panose="020B0A04020102020204" pitchFamily="34" charset="0"/>
              </a:rPr>
              <a:t>прізвища доповідачів та співдоповідачів 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F5958-C582-43AC-98C7-25A17DC23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195" y="4626169"/>
            <a:ext cx="3172261" cy="2113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099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EA160-2A30-4F41-9444-5ED5FD73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86" y="155448"/>
            <a:ext cx="10178322" cy="1492132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uk-UA" sz="4400" dirty="0">
                <a:solidFill>
                  <a:srgbClr val="006600"/>
                </a:solidFill>
                <a:latin typeface="Arial Black" panose="020B0A04020102020204" pitchFamily="34" charset="0"/>
              </a:rPr>
              <a:t>робота з педагогами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2FEB9B6-2ED3-4EBB-835C-326EB02A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86" y="1298448"/>
            <a:ext cx="11663747" cy="54041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Кожне засідання педагогічної ради спрямоване на розв’язання завдань, визначених річним планом роботи дошкільного закладу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Проведіть консультації для педагогів щодо: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роботи за визначеною темою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 рівня розвитку та/або рівня засвоєння знань дітьми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роботи з батьками (виявлення проблем сім’ї і надання допомоги, бесіди, анкетування, підготовка інформаційних матеріалів тощо)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 рекомендації щодо розв’язання виявлених проблем (методи і прийоми роботи з дітьми)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2272F-42BC-4D7A-A268-598ACEABA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257" y="329184"/>
            <a:ext cx="4181856" cy="1492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2864733"/>
      </p:ext>
    </p:extLst>
  </p:cSld>
  <p:clrMapOvr>
    <a:masterClrMapping/>
  </p:clrMapOvr>
</p:sld>
</file>

<file path=ppt/theme/theme1.xml><?xml version="1.0" encoding="utf-8"?>
<a:theme xmlns:a="http://schemas.openxmlformats.org/drawingml/2006/main" name="Емблема">
  <a:themeElements>
    <a:clrScheme name="Е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Е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Е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TM10001106[[fn=Значок]]</Template>
  <TotalTime>535</TotalTime>
  <Words>888</Words>
  <Application>Microsoft Office PowerPoint</Application>
  <PresentationFormat>Широкий екран</PresentationFormat>
  <Paragraphs>143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Corbel</vt:lpstr>
      <vt:lpstr>Gill Sans MT</vt:lpstr>
      <vt:lpstr>Impact</vt:lpstr>
      <vt:lpstr>Times New Roman</vt:lpstr>
      <vt:lpstr>Wingdings</vt:lpstr>
      <vt:lpstr>Емблема</vt:lpstr>
      <vt:lpstr>Презентація PowerPoint</vt:lpstr>
      <vt:lpstr>Підготовчий етап</vt:lpstr>
      <vt:lpstr>Підготовчий етап</vt:lpstr>
      <vt:lpstr>Форми проведення</vt:lpstr>
      <vt:lpstr>нетрадиційні форми проведення педради</vt:lpstr>
      <vt:lpstr>нетрадиційні форми проведення педради</vt:lpstr>
      <vt:lpstr>Основний етап</vt:lpstr>
      <vt:lpstr> Опрацювання фахових видань та методичної літератури</vt:lpstr>
      <vt:lpstr>робота з педагогами</vt:lpstr>
      <vt:lpstr>робота з педагогами</vt:lpstr>
      <vt:lpstr>допомога педагогам</vt:lpstr>
      <vt:lpstr>Вивчаємо роботу колективу </vt:lpstr>
      <vt:lpstr>довідка з рекомендаціями щодо усунення недоліків</vt:lpstr>
      <vt:lpstr>довідка з рекомендаціями щодо усунення недоліків</vt:lpstr>
      <vt:lpstr>колективний перегляд </vt:lpstr>
      <vt:lpstr>Готуємо проект рішень педагогічної ради</vt:lpstr>
      <vt:lpstr>місце проведення засідання</vt:lpstr>
      <vt:lpstr>Презентація PowerPoint</vt:lpstr>
      <vt:lpstr>Презентація PowerPoint</vt:lpstr>
      <vt:lpstr>Готуємо наступне засідання:</vt:lpstr>
      <vt:lpstr>Готуємо наступне засідання: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66</cp:revision>
  <dcterms:created xsi:type="dcterms:W3CDTF">2024-10-17T06:09:17Z</dcterms:created>
  <dcterms:modified xsi:type="dcterms:W3CDTF">2024-11-01T08:18:46Z</dcterms:modified>
</cp:coreProperties>
</file>